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80" r:id="rId4"/>
    <p:sldId id="269" r:id="rId5"/>
    <p:sldId id="284" r:id="rId6"/>
    <p:sldId id="285" r:id="rId7"/>
    <p:sldId id="287" r:id="rId8"/>
    <p:sldId id="274" r:id="rId9"/>
    <p:sldId id="264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2" pos="529" userDrawn="1">
          <p15:clr>
            <a:srgbClr val="A4A3A4"/>
          </p15:clr>
        </p15:guide>
        <p15:guide id="3" pos="71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3A099"/>
    <a:srgbClr val="48B8C8"/>
    <a:srgbClr val="71D9C9"/>
    <a:srgbClr val="237D8E"/>
    <a:srgbClr val="41878E"/>
    <a:srgbClr val="187980"/>
    <a:srgbClr val="F2F2F2"/>
    <a:srgbClr val="2AB283"/>
    <a:srgbClr val="398E8B"/>
    <a:srgbClr val="158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宋体"/>
      </a:defRPr>
    </a:lvl1pPr>
    <a:lvl2pPr indent="228600" latinLnBrk="0">
      <a:defRPr sz="1200">
        <a:latin typeface="+mj-lt"/>
        <a:ea typeface="+mj-ea"/>
        <a:cs typeface="+mj-cs"/>
        <a:sym typeface="宋体"/>
      </a:defRPr>
    </a:lvl2pPr>
    <a:lvl3pPr indent="457200" latinLnBrk="0">
      <a:defRPr sz="1200">
        <a:latin typeface="+mj-lt"/>
        <a:ea typeface="+mj-ea"/>
        <a:cs typeface="+mj-cs"/>
        <a:sym typeface="宋体"/>
      </a:defRPr>
    </a:lvl3pPr>
    <a:lvl4pPr indent="685800" latinLnBrk="0">
      <a:defRPr sz="1200">
        <a:latin typeface="+mj-lt"/>
        <a:ea typeface="+mj-ea"/>
        <a:cs typeface="+mj-cs"/>
        <a:sym typeface="宋体"/>
      </a:defRPr>
    </a:lvl4pPr>
    <a:lvl5pPr indent="914400" latinLnBrk="0">
      <a:defRPr sz="1200">
        <a:latin typeface="+mj-lt"/>
        <a:ea typeface="+mj-ea"/>
        <a:cs typeface="+mj-cs"/>
        <a:sym typeface="宋体"/>
      </a:defRPr>
    </a:lvl5pPr>
    <a:lvl6pPr indent="1143000" latinLnBrk="0">
      <a:defRPr sz="1200">
        <a:latin typeface="+mj-lt"/>
        <a:ea typeface="+mj-ea"/>
        <a:cs typeface="+mj-cs"/>
        <a:sym typeface="宋体"/>
      </a:defRPr>
    </a:lvl6pPr>
    <a:lvl7pPr indent="1371600" latinLnBrk="0">
      <a:defRPr sz="1200">
        <a:latin typeface="+mj-lt"/>
        <a:ea typeface="+mj-ea"/>
        <a:cs typeface="+mj-cs"/>
        <a:sym typeface="宋体"/>
      </a:defRPr>
    </a:lvl7pPr>
    <a:lvl8pPr indent="1600200" latinLnBrk="0">
      <a:defRPr sz="1200">
        <a:latin typeface="+mj-lt"/>
        <a:ea typeface="+mj-ea"/>
        <a:cs typeface="+mj-cs"/>
        <a:sym typeface="宋体"/>
      </a:defRPr>
    </a:lvl8pPr>
    <a:lvl9pPr indent="1828800" latinLnBrk="0">
      <a:defRPr sz="1200">
        <a:latin typeface="+mj-lt"/>
        <a:ea typeface="+mj-ea"/>
        <a:cs typeface="+mj-cs"/>
        <a:sym typeface="宋体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击此处添加标题"/>
          <p:cNvSpPr txBox="1"/>
          <p:nvPr>
            <p:ph type="title" hasCustomPrompt="1"/>
          </p:nvPr>
        </p:nvSpPr>
        <p:spPr>
          <a:xfrm>
            <a:off x="1524000" y="1322961"/>
            <a:ext cx="9144000" cy="218700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30000"/>
              </a:lnSpc>
              <a:defRPr sz="6000"/>
            </a:lvl1pPr>
          </a:lstStyle>
          <a:p>
            <a:r>
              <a:t>单击此处添加标题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宋体"/>
              </a:defRPr>
            </a:lvl1pPr>
            <a:lvl2pPr marL="0" indent="4572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宋体"/>
              </a:defRPr>
            </a:lvl2pPr>
            <a:lvl3pPr marL="0" indent="9144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宋体"/>
              </a:defRPr>
            </a:lvl3pPr>
            <a:lvl4pPr marL="0" indent="13716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宋体"/>
              </a:defRPr>
            </a:lvl4pPr>
            <a:lvl5pPr marL="0" indent="1828800" algn="ctr">
              <a:buSzTx/>
              <a:buFontTx/>
              <a:buNone/>
              <a:defRPr sz="2400">
                <a:latin typeface="+mj-lt"/>
                <a:ea typeface="+mj-ea"/>
                <a:cs typeface="+mj-cs"/>
                <a:sym typeface="宋体"/>
              </a:defRPr>
            </a:lvl5pPr>
          </a:lstStyle>
          <a:p>
            <a:r>
              <a:t>单击此处添加副标题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 matchingName="稻壳儿_刀客儿出品_9">
  <p:cSld name="Gallery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1556792"/>
            <a:ext cx="2158260" cy="3960732"/>
          </a:xfrm>
          <a:custGeom>
            <a:avLst/>
            <a:gdLst>
              <a:gd name="connsiteX0" fmla="*/ 0 w 2158260"/>
              <a:gd name="connsiteY0" fmla="*/ 0 h 3960732"/>
              <a:gd name="connsiteX1" fmla="*/ 2158260 w 2158260"/>
              <a:gd name="connsiteY1" fmla="*/ 0 h 3960732"/>
              <a:gd name="connsiteX2" fmla="*/ 2158260 w 2158260"/>
              <a:gd name="connsiteY2" fmla="*/ 3960732 h 3960732"/>
              <a:gd name="connsiteX3" fmla="*/ 0 w 2158260"/>
              <a:gd name="connsiteY3" fmla="*/ 3960732 h 396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260" h="3960732">
                <a:moveTo>
                  <a:pt x="0" y="0"/>
                </a:moveTo>
                <a:lnTo>
                  <a:pt x="2158260" y="0"/>
                </a:lnTo>
                <a:lnTo>
                  <a:pt x="2158260" y="3960732"/>
                </a:lnTo>
                <a:lnTo>
                  <a:pt x="0" y="39607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196040" y="1556792"/>
            <a:ext cx="2158260" cy="3960732"/>
          </a:xfrm>
          <a:custGeom>
            <a:avLst/>
            <a:gdLst>
              <a:gd name="connsiteX0" fmla="*/ 0 w 2158260"/>
              <a:gd name="connsiteY0" fmla="*/ 0 h 3960732"/>
              <a:gd name="connsiteX1" fmla="*/ 2158260 w 2158260"/>
              <a:gd name="connsiteY1" fmla="*/ 0 h 3960732"/>
              <a:gd name="connsiteX2" fmla="*/ 2158260 w 2158260"/>
              <a:gd name="connsiteY2" fmla="*/ 3960732 h 3960732"/>
              <a:gd name="connsiteX3" fmla="*/ 0 w 2158260"/>
              <a:gd name="connsiteY3" fmla="*/ 3960732 h 396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260" h="3960732">
                <a:moveTo>
                  <a:pt x="0" y="0"/>
                </a:moveTo>
                <a:lnTo>
                  <a:pt x="2158260" y="0"/>
                </a:lnTo>
                <a:lnTo>
                  <a:pt x="2158260" y="3960732"/>
                </a:lnTo>
                <a:lnTo>
                  <a:pt x="0" y="39607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390914" y="1556792"/>
            <a:ext cx="2158260" cy="3960732"/>
          </a:xfrm>
          <a:custGeom>
            <a:avLst/>
            <a:gdLst>
              <a:gd name="connsiteX0" fmla="*/ 0 w 2158260"/>
              <a:gd name="connsiteY0" fmla="*/ 0 h 3960732"/>
              <a:gd name="connsiteX1" fmla="*/ 2158260 w 2158260"/>
              <a:gd name="connsiteY1" fmla="*/ 0 h 3960732"/>
              <a:gd name="connsiteX2" fmla="*/ 2158260 w 2158260"/>
              <a:gd name="connsiteY2" fmla="*/ 3960732 h 3960732"/>
              <a:gd name="connsiteX3" fmla="*/ 0 w 2158260"/>
              <a:gd name="connsiteY3" fmla="*/ 3960732 h 396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8260" h="3960732">
                <a:moveTo>
                  <a:pt x="0" y="0"/>
                </a:moveTo>
                <a:lnTo>
                  <a:pt x="2158260" y="0"/>
                </a:lnTo>
                <a:lnTo>
                  <a:pt x="2158260" y="3960732"/>
                </a:lnTo>
                <a:lnTo>
                  <a:pt x="0" y="39607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 hasCustomPrompt="1"/>
          </p:nvPr>
        </p:nvSpPr>
        <p:spPr>
          <a:xfrm>
            <a:off x="831849" y="469126"/>
            <a:ext cx="10307927" cy="409334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831850" y="4610027"/>
            <a:ext cx="10307926" cy="6475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000000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000000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000000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000000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6477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 hasCustomPrompt="1"/>
          </p:nvPr>
        </p:nvSpPr>
        <p:spPr>
          <a:xfrm>
            <a:off x="839787" y="1744960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21"/>
          </p:nvPr>
        </p:nvSpPr>
        <p:spPr>
          <a:xfrm>
            <a:off x="6172200" y="1744960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 hasCustomPrompt="1"/>
          </p:nvPr>
        </p:nvSpPr>
        <p:spPr>
          <a:xfrm>
            <a:off x="838200" y="2766218"/>
            <a:ext cx="10515600" cy="1325564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单击此处编辑标题"/>
          <p:cNvSpPr txBox="1"/>
          <p:nvPr>
            <p:ph type="title" hasCustomPrompt="1"/>
          </p:nvPr>
        </p:nvSpPr>
        <p:spPr>
          <a:xfrm>
            <a:off x="646747" y="127000"/>
            <a:ext cx="4165201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单击此处编辑标题</a:t>
            </a:r>
          </a:p>
        </p:txBody>
      </p:sp>
      <p:sp>
        <p:nvSpPr>
          <p:cNvPr id="73" name="图片占位符 2"/>
          <p:cNvSpPr/>
          <p:nvPr>
            <p:ph type="pic" sz="half" idx="21"/>
          </p:nvPr>
        </p:nvSpPr>
        <p:spPr>
          <a:xfrm>
            <a:off x="5183999" y="766353"/>
            <a:ext cx="5817376" cy="5094448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74" name="正文级别 1…"/>
          <p:cNvSpPr txBox="1"/>
          <p:nvPr>
            <p:ph type="body" sz="quarter" idx="1" hasCustomPrompt="1"/>
          </p:nvPr>
        </p:nvSpPr>
        <p:spPr>
          <a:xfrm>
            <a:off x="651826" y="2057400"/>
            <a:ext cx="4165202" cy="3811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  <a:lvl2pPr marL="0" indent="457200">
              <a:lnSpc>
                <a:spcPct val="15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2pPr>
            <a:lvl3pPr marL="0" indent="914400">
              <a:lnSpc>
                <a:spcPct val="15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3pPr>
            <a:lvl4pPr marL="0" indent="1371600">
              <a:lnSpc>
                <a:spcPct val="15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4pPr>
            <a:lvl5pPr marL="0" indent="1828800">
              <a:lnSpc>
                <a:spcPct val="150000"/>
              </a:lnSpc>
              <a:buSzTx/>
              <a:buFontTx/>
              <a:buNone/>
              <a:defRPr sz="2000"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文级别 1…"/>
          <p:cNvSpPr txBox="1"/>
          <p:nvPr>
            <p:ph type="body" idx="1" hasCustomPrompt="1"/>
          </p:nvPr>
        </p:nvSpPr>
        <p:spPr>
          <a:xfrm>
            <a:off x="838200" y="551542"/>
            <a:ext cx="10515600" cy="55589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47700" y="25844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6477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90204"/>
        <a:buChar char="•"/>
        <a:defRPr sz="28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90204"/>
        <a:buChar char="•"/>
        <a:defRPr sz="28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90204"/>
        <a:buChar char="•"/>
        <a:defRPr sz="28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90204"/>
        <a:buChar char="•"/>
        <a:defRPr sz="28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90204"/>
        <a:buChar char="•"/>
        <a:defRPr sz="28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90204"/>
        <a:buChar char="•"/>
        <a:defRPr sz="28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90204"/>
        <a:buChar char="•"/>
        <a:defRPr sz="28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90204"/>
        <a:buChar char="•"/>
        <a:defRPr sz="28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704020202090204"/>
        <a:buChar char="•"/>
        <a:defRPr sz="2800" b="0" i="0" u="none" strike="noStrike" cap="none" spc="0" baseline="0"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2" descr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3" name="矩形"/>
          <p:cNvSpPr/>
          <p:nvPr/>
        </p:nvSpPr>
        <p:spPr>
          <a:xfrm>
            <a:off x="-6985" y="0"/>
            <a:ext cx="12191365" cy="6858635"/>
          </a:xfrm>
          <a:prstGeom prst="rect">
            <a:avLst/>
          </a:prstGeom>
          <a:gradFill>
            <a:gsLst>
              <a:gs pos="0">
                <a:srgbClr val="30C04F">
                  <a:alpha val="39353"/>
                </a:srgbClr>
              </a:gs>
              <a:gs pos="100000">
                <a:schemeClr val="accent5">
                  <a:alpha val="39353"/>
                </a:schemeClr>
              </a:gs>
            </a:gsLst>
            <a:lin ang="2700000"/>
          </a:gradFill>
          <a:ln w="12700">
            <a:miter lim="400000"/>
          </a:ln>
          <a:effectLst/>
        </p:spPr>
        <p:txBody>
          <a:bodyPr lIns="0" tIns="0" rIns="0" bIns="0">
            <a:noAutofit/>
          </a:bodyPr>
          <a:lstStyle/>
          <a:p>
            <a:pPr lvl="0" algn="l">
              <a:defRPr>
                <a:solidFill>
                  <a:srgbClr val="FFFFFF"/>
                </a:solidFill>
              </a:defRPr>
            </a:pPr>
            <a:endParaRPr>
              <a:sym typeface="+mn-ea"/>
            </a:endParaRPr>
          </a:p>
        </p:txBody>
      </p:sp>
      <p:sp>
        <p:nvSpPr>
          <p:cNvPr id="94" name="Finding wind and solar energy for suitable regions"/>
          <p:cNvSpPr txBox="1"/>
          <p:nvPr/>
        </p:nvSpPr>
        <p:spPr>
          <a:xfrm>
            <a:off x="833120" y="1374140"/>
            <a:ext cx="6579870" cy="222631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>
              <a:defRPr sz="44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r>
              <a:t>Finding </a:t>
            </a:r>
            <a:r>
              <a:rPr lang="en-US"/>
              <a:t>W</a:t>
            </a:r>
            <a:r>
              <a:t>ind </a:t>
            </a:r>
            <a:r>
              <a:rPr lang="en-US"/>
              <a:t>A</a:t>
            </a:r>
            <a:r>
              <a:t>nd </a:t>
            </a:r>
            <a:r>
              <a:rPr lang="en-US"/>
              <a:t>S</a:t>
            </a:r>
            <a:r>
              <a:t>olar </a:t>
            </a:r>
            <a:r>
              <a:rPr lang="en-US"/>
              <a:t>E</a:t>
            </a:r>
            <a:r>
              <a:t>nergy </a:t>
            </a:r>
            <a:r>
              <a:rPr lang="en-US"/>
              <a:t>F</a:t>
            </a:r>
            <a:r>
              <a:t>or </a:t>
            </a:r>
            <a:r>
              <a:rPr lang="en-US"/>
              <a:t>S</a:t>
            </a:r>
            <a:r>
              <a:t>uitable </a:t>
            </a:r>
            <a:r>
              <a:rPr lang="en-US"/>
              <a:t>R</a:t>
            </a:r>
            <a:r>
              <a:t>egions</a:t>
            </a:r>
          </a:p>
        </p:txBody>
      </p:sp>
      <p:sp>
        <p:nvSpPr>
          <p:cNvPr id="95" name="UN Big Data Hackathon…"/>
          <p:cNvSpPr txBox="1"/>
          <p:nvPr/>
        </p:nvSpPr>
        <p:spPr>
          <a:xfrm>
            <a:off x="832804" y="5298798"/>
            <a:ext cx="2960955" cy="5715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UN Big Data Hackathon </a:t>
            </a:r>
          </a:p>
          <a:p>
            <a:pPr>
              <a:defRPr>
                <a:solidFill>
                  <a:srgbClr val="FFFFFF"/>
                </a:solidFill>
                <a:latin typeface="クレー ミディアム"/>
                <a:ea typeface="クレー ミディアム"/>
                <a:cs typeface="クレー ミディアム"/>
                <a:sym typeface="クレー ミディアム"/>
              </a:defRPr>
            </a:pPr>
            <a:r>
              <a:t>Track 8-11 November 2022</a:t>
            </a:r>
          </a:p>
        </p:txBody>
      </p:sp>
      <p:sp>
        <p:nvSpPr>
          <p:cNvPr id="96" name="——————————————————————————————…"/>
          <p:cNvSpPr txBox="1"/>
          <p:nvPr/>
        </p:nvSpPr>
        <p:spPr>
          <a:xfrm>
            <a:off x="833120" y="3644900"/>
            <a:ext cx="6317615" cy="115697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——————————————————————————————</a:t>
            </a:r>
            <a:endParaRPr sz="1200">
              <a:solidFill>
                <a:srgbClr val="000000"/>
              </a:solidFill>
            </a:endParaRPr>
          </a:p>
          <a:p>
            <a:pPr defTabSz="457200">
              <a:defRPr sz="1325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https://github.com/xxxxxx/xxxxxx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635" y="0"/>
            <a:ext cx="12192635" cy="641985"/>
          </a:xfrm>
          <a:prstGeom prst="rect">
            <a:avLst/>
          </a:prstGeom>
          <a:gradFill>
            <a:gsLst>
              <a:gs pos="37000">
                <a:srgbClr val="03A099">
                  <a:alpha val="10000"/>
                </a:srgbClr>
              </a:gs>
              <a:gs pos="100000">
                <a:srgbClr val="03A099">
                  <a:alpha val="40000"/>
                </a:srgbClr>
              </a:gs>
            </a:gsLst>
            <a:lin ang="10260000" scaled="0"/>
          </a:gra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  <p:sp>
        <p:nvSpPr>
          <p:cNvPr id="6" name="Title 12"/>
          <p:cNvSpPr txBox="1"/>
          <p:nvPr/>
        </p:nvSpPr>
        <p:spPr>
          <a:xfrm>
            <a:off x="694690" y="1627505"/>
            <a:ext cx="4408805" cy="1291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+mj-ea"/>
                <a:cs typeface="+mn-ea"/>
                <a:sym typeface="+mn-lt"/>
              </a:rPr>
              <a:t>Why We Designed This Project？</a:t>
            </a:r>
            <a:endParaRPr lang="zh-CN" altLang="en-US">
              <a:latin typeface="+mj-ea"/>
              <a:cs typeface="+mn-ea"/>
              <a:sym typeface="+mn-lt"/>
            </a:endParaRPr>
          </a:p>
        </p:txBody>
      </p:sp>
      <p:sp>
        <p:nvSpPr>
          <p:cNvPr id="32" name="稻壳儿_刀客儿出品_5"/>
          <p:cNvSpPr txBox="1"/>
          <p:nvPr/>
        </p:nvSpPr>
        <p:spPr>
          <a:xfrm>
            <a:off x="767715" y="3716655"/>
            <a:ext cx="4137025" cy="229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lt"/>
              </a:rPr>
              <a:t>Despite the unanimous adoption of the 'Transforming our World: The 2030 Agenda for Sustainable Development' in 2015, it now appears unattainable, with some indications of worsening instead of improvement</a:t>
            </a:r>
            <a:endParaRPr lang="en-US" sz="1600" dirty="0">
              <a:solidFill>
                <a:schemeClr val="tx1"/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57215" y="1531620"/>
            <a:ext cx="6120130" cy="4556760"/>
          </a:xfrm>
          <a:prstGeom prst="rect">
            <a:avLst/>
          </a:prstGeom>
          <a:solidFill>
            <a:srgbClr val="F2F2F2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已粘贴的影片.png" descr="已粘贴的影片.png"/>
          <p:cNvPicPr>
            <a:picLocks noChangeAspect="1"/>
          </p:cNvPicPr>
          <p:nvPr/>
        </p:nvPicPr>
        <p:blipFill>
          <a:blip r:embed="rId1"/>
          <a:srcRect r="3047"/>
          <a:stretch>
            <a:fillRect/>
          </a:stretch>
        </p:blipFill>
        <p:spPr>
          <a:xfrm>
            <a:off x="5735320" y="2100580"/>
            <a:ext cx="5936615" cy="3263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" name="稻壳儿_刀客儿出品_5"/>
          <p:cNvSpPr txBox="1"/>
          <p:nvPr/>
        </p:nvSpPr>
        <p:spPr>
          <a:xfrm>
            <a:off x="695960" y="0"/>
            <a:ext cx="7329170" cy="6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Source Han Sans CN" panose="020B0300000000000000" charset="-122"/>
                <a:ea typeface="Source Han Sans CN" panose="020B0300000000000000" charset="-122"/>
                <a:cs typeface="Source Han Sans CN Regular" panose="020B0300000000000000" charset="-122"/>
                <a:sym typeface="+mn-ea"/>
              </a:rPr>
              <a:t>Project Background</a:t>
            </a:r>
            <a:endParaRPr lang="zh-CN" altLang="en-US" sz="2800" dirty="0">
              <a:solidFill>
                <a:schemeClr val="tx1"/>
              </a:solidFill>
              <a:latin typeface="Source Han Sans CN" panose="020B0300000000000000" charset="-122"/>
              <a:ea typeface="Source Han Sans CN" panose="020B0300000000000000" charset="-122"/>
              <a:cs typeface="Source Han Sans CN Regular" panose="020B0300000000000000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39470" y="3213100"/>
            <a:ext cx="504000" cy="36000"/>
          </a:xfrm>
          <a:prstGeom prst="rect">
            <a:avLst/>
          </a:prstGeom>
          <a:solidFill>
            <a:srgbClr val="03A099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已粘贴的影片.png" descr="已粘贴的影片.png"/>
          <p:cNvPicPr>
            <a:picLocks noChangeAspect="1"/>
          </p:cNvPicPr>
          <p:nvPr/>
        </p:nvPicPr>
        <p:blipFill>
          <a:blip r:embed="rId1"/>
          <a:srcRect l="11996" b="21291"/>
          <a:stretch>
            <a:fillRect/>
          </a:stretch>
        </p:blipFill>
        <p:spPr>
          <a:xfrm>
            <a:off x="-24765" y="1556385"/>
            <a:ext cx="7919085" cy="53289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Title 2"/>
          <p:cNvSpPr txBox="1"/>
          <p:nvPr/>
        </p:nvSpPr>
        <p:spPr>
          <a:xfrm>
            <a:off x="7032625" y="1845310"/>
            <a:ext cx="4711700" cy="6438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>
                <a:latin typeface="+mj-ea"/>
                <a:cs typeface="+mn-ea"/>
                <a:sym typeface="+mn-ea"/>
              </a:rPr>
              <a:t>Design Approach</a:t>
            </a:r>
            <a:endParaRPr lang="zh-CN" altLang="en-US">
              <a:latin typeface="+mj-ea"/>
              <a:cs typeface="+mn-ea"/>
              <a:sym typeface="+mn-ea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7032625" y="3213735"/>
            <a:ext cx="448754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ea"/>
              </a:rPr>
              <a:t>By tapping into the potential for new energy generation in certain regions, we aim to gradually replace the dominant position of traditional energy sources, taking a further step towards net-zero emissions by 2050.</a:t>
            </a:r>
            <a:endParaRPr lang="en-US" sz="1600" dirty="0">
              <a:solidFill>
                <a:schemeClr val="tx1"/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635" y="0"/>
            <a:ext cx="12192635" cy="641985"/>
          </a:xfrm>
          <a:prstGeom prst="rect">
            <a:avLst/>
          </a:prstGeom>
          <a:gradFill>
            <a:gsLst>
              <a:gs pos="37000">
                <a:srgbClr val="03A099">
                  <a:alpha val="10000"/>
                </a:srgbClr>
              </a:gs>
              <a:gs pos="100000">
                <a:srgbClr val="03A099">
                  <a:alpha val="40000"/>
                </a:srgbClr>
              </a:gs>
            </a:gsLst>
            <a:lin ang="10260000" scaled="0"/>
          </a:gra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  <p:sp>
        <p:nvSpPr>
          <p:cNvPr id="2" name="稻壳儿_刀客儿出品_5"/>
          <p:cNvSpPr txBox="1"/>
          <p:nvPr/>
        </p:nvSpPr>
        <p:spPr>
          <a:xfrm>
            <a:off x="695960" y="0"/>
            <a:ext cx="7329170" cy="6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Source Han Sans CN" panose="020B0300000000000000" charset="-122"/>
                <a:ea typeface="Source Han Sans CN" panose="020B0300000000000000" charset="-122"/>
                <a:cs typeface="Source Han Sans CN Regular" panose="020B0300000000000000" charset="-122"/>
                <a:sym typeface="+mn-ea"/>
              </a:rPr>
              <a:t>Design Approach</a:t>
            </a:r>
            <a:endParaRPr lang="zh-CN" altLang="en-US" sz="2800" dirty="0">
              <a:solidFill>
                <a:schemeClr val="tx1"/>
              </a:solidFill>
              <a:latin typeface="Source Han Sans CN" panose="020B0300000000000000" charset="-122"/>
              <a:ea typeface="Source Han Sans CN" panose="020B0300000000000000" charset="-122"/>
              <a:cs typeface="Source Han Sans CN Regular" panose="020B0300000000000000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04380" y="2781300"/>
            <a:ext cx="504000" cy="36000"/>
          </a:xfrm>
          <a:prstGeom prst="rect">
            <a:avLst/>
          </a:prstGeom>
          <a:solidFill>
            <a:srgbClr val="03A099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635" y="3572510"/>
            <a:ext cx="12192635" cy="3285490"/>
          </a:xfrm>
          <a:prstGeom prst="rect">
            <a:avLst/>
          </a:prstGeom>
          <a:solidFill>
            <a:srgbClr val="03A099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636905"/>
            <a:ext cx="9996805" cy="5623560"/>
          </a:xfrm>
          <a:prstGeom prst="rect">
            <a:avLst/>
          </a:prstGeom>
        </p:spPr>
      </p:pic>
      <p:sp>
        <p:nvSpPr>
          <p:cNvPr id="130" name="利用公开数据，通过对一些列的参数形成模型，…"/>
          <p:cNvSpPr txBox="1"/>
          <p:nvPr/>
        </p:nvSpPr>
        <p:spPr>
          <a:xfrm>
            <a:off x="824865" y="5589270"/>
            <a:ext cx="10500360" cy="8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40" tIns="45720" rIns="91440" bIns="45720" rtlCol="0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ea"/>
              </a:rPr>
              <a:t>Using publicly available data and models based on various parameters to find suitable clean energy sources for specific regions.</a:t>
            </a:r>
            <a:endParaRPr lang="en-US" sz="2000" dirty="0">
              <a:solidFill>
                <a:schemeClr val="bg1"/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635" y="0"/>
            <a:ext cx="12192635" cy="641985"/>
          </a:xfrm>
          <a:prstGeom prst="rect">
            <a:avLst/>
          </a:prstGeom>
          <a:gradFill>
            <a:gsLst>
              <a:gs pos="37000">
                <a:srgbClr val="03A099">
                  <a:alpha val="10000"/>
                </a:srgbClr>
              </a:gs>
              <a:gs pos="100000">
                <a:srgbClr val="03A099">
                  <a:alpha val="40000"/>
                </a:srgbClr>
              </a:gs>
            </a:gsLst>
            <a:lin ang="10260000" scaled="0"/>
          </a:gra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  <p:sp>
        <p:nvSpPr>
          <p:cNvPr id="2" name="稻壳儿_刀客儿出品_5"/>
          <p:cNvSpPr txBox="1"/>
          <p:nvPr/>
        </p:nvSpPr>
        <p:spPr>
          <a:xfrm>
            <a:off x="695960" y="0"/>
            <a:ext cx="7329170" cy="6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Source Han Sans CN" panose="020B0300000000000000" charset="-122"/>
                <a:ea typeface="Source Han Sans CN" panose="020B0300000000000000" charset="-122"/>
                <a:cs typeface="Source Han Sans CN Regular" panose="020B0300000000000000" charset="-122"/>
                <a:sym typeface="+mn-ea"/>
              </a:rPr>
              <a:t>Design Objectives</a:t>
            </a:r>
            <a:endParaRPr lang="zh-CN" altLang="en-US" sz="2800" dirty="0">
              <a:solidFill>
                <a:schemeClr val="tx1"/>
              </a:solidFill>
              <a:latin typeface="Source Han Sans CN" panose="020B0300000000000000" charset="-122"/>
              <a:ea typeface="Source Han Sans CN" panose="020B0300000000000000" charset="-122"/>
              <a:cs typeface="Source Han Sans CN Regular" panose="020B03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/>
          <p:cNvSpPr/>
          <p:nvPr/>
        </p:nvSpPr>
        <p:spPr>
          <a:xfrm>
            <a:off x="0" y="4718050"/>
            <a:ext cx="12192000" cy="2139950"/>
          </a:xfrm>
          <a:prstGeom prst="rect">
            <a:avLst/>
          </a:prstGeom>
          <a:solidFill>
            <a:srgbClr val="03A099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+mn-ea"/>
            </a:endParaRPr>
          </a:p>
        </p:txBody>
      </p:sp>
      <p:sp>
        <p:nvSpPr>
          <p:cNvPr id="47" name="稻壳儿_刀客儿出品_2"/>
          <p:cNvSpPr txBox="1"/>
          <p:nvPr/>
        </p:nvSpPr>
        <p:spPr>
          <a:xfrm>
            <a:off x="1351915" y="1670685"/>
            <a:ext cx="43522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  <a:buSzPct val="70000"/>
            </a:pPr>
            <a:r>
              <a:rPr lang="en-US" sz="1400">
                <a:solidFill>
                  <a:schemeClr val="tx2">
                    <a:lumMod val="50000"/>
                  </a:schemeClr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lt"/>
              </a:rPr>
              <a:t>Global power station data</a:t>
            </a:r>
            <a:r>
              <a:rPr lang="zh-CN" altLang="en-US" sz="1400">
                <a:solidFill>
                  <a:schemeClr val="tx2">
                    <a:lumMod val="50000"/>
                  </a:schemeClr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lt"/>
              </a:rPr>
              <a:t>：</a:t>
            </a:r>
            <a:endParaRPr lang="en-US" sz="1400">
              <a:solidFill>
                <a:schemeClr val="tx2">
                  <a:lumMod val="50000"/>
                </a:schemeClr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lt"/>
            </a:endParaRPr>
          </a:p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"/>
            </a:pPr>
            <a:r>
              <a:rPr lang="en-US" sz="1400">
                <a:solidFill>
                  <a:schemeClr val="tx2">
                    <a:lumMod val="50000"/>
                  </a:schemeClr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lt"/>
              </a:rPr>
              <a:t>Global natural data such as wind speed, solar radiation,temperature</a:t>
            </a:r>
            <a:endParaRPr lang="en-US" sz="1400">
              <a:solidFill>
                <a:schemeClr val="tx2">
                  <a:lumMod val="50000"/>
                </a:schemeClr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lt"/>
            </a:endParaRPr>
          </a:p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"/>
            </a:pPr>
            <a:r>
              <a:rPr lang="en-US" sz="1400">
                <a:solidFill>
                  <a:schemeClr val="tx2">
                    <a:lumMod val="50000"/>
                  </a:schemeClr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lt"/>
              </a:rPr>
              <a:t>Population data, economic data, electricity usage data of countries and their regions</a:t>
            </a:r>
            <a:endParaRPr lang="en-US" sz="1400">
              <a:solidFill>
                <a:schemeClr val="tx2">
                  <a:lumMod val="50000"/>
                </a:schemeClr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lt"/>
            </a:endParaRPr>
          </a:p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"/>
            </a:pPr>
            <a:r>
              <a:rPr lang="en-US" sz="1400">
                <a:solidFill>
                  <a:schemeClr val="tx2">
                    <a:lumMod val="50000"/>
                  </a:schemeClr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lt"/>
              </a:rPr>
              <a:t>Nighttime illumination data, and so on</a:t>
            </a:r>
            <a:endParaRPr lang="en-US" sz="1400">
              <a:solidFill>
                <a:schemeClr val="tx2">
                  <a:lumMod val="50000"/>
                </a:schemeClr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lt"/>
            </a:endParaRPr>
          </a:p>
        </p:txBody>
      </p:sp>
      <p:sp>
        <p:nvSpPr>
          <p:cNvPr id="49" name="稻壳儿_刀客儿出品_3"/>
          <p:cNvSpPr txBox="1"/>
          <p:nvPr/>
        </p:nvSpPr>
        <p:spPr>
          <a:xfrm>
            <a:off x="6423660" y="1670685"/>
            <a:ext cx="435292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lvl="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"/>
            </a:pPr>
            <a:r>
              <a:rPr lang="en-US" sz="1400">
                <a:solidFill>
                  <a:schemeClr val="tx2">
                    <a:lumMod val="50000"/>
                  </a:schemeClr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+mn-ea"/>
                <a:sym typeface="+mn-ea"/>
              </a:rPr>
              <a:t>Can we integrate large-scale models? </a:t>
            </a:r>
            <a:endParaRPr lang="en-US" sz="1400">
              <a:solidFill>
                <a:schemeClr val="tx2">
                  <a:lumMod val="50000"/>
                </a:schemeClr>
              </a:solidFill>
              <a:latin typeface="Source Han Sans CN Regular" panose="020B0300000000000000" charset="-122"/>
              <a:ea typeface="Source Han Sans CN Regular" panose="020B0300000000000000" charset="-122"/>
              <a:cs typeface="+mn-ea"/>
              <a:sym typeface="+mn-ea"/>
            </a:endParaRPr>
          </a:p>
          <a:p>
            <a:pPr marL="171450" lvl="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"/>
            </a:pPr>
            <a:r>
              <a:rPr lang="en-US" sz="1400">
                <a:solidFill>
                  <a:schemeClr val="tx2">
                    <a:lumMod val="50000"/>
                  </a:schemeClr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+mn-ea"/>
                <a:sym typeface="+mn-ea"/>
              </a:rPr>
              <a:t>Are there options for creating effective machine learning models or expert models?</a:t>
            </a:r>
            <a:endParaRPr lang="en-US" sz="1400">
              <a:solidFill>
                <a:schemeClr val="tx2">
                  <a:lumMod val="50000"/>
                </a:schemeClr>
              </a:solidFill>
              <a:latin typeface="Source Han Sans CN Regular" panose="020B0300000000000000" charset="-122"/>
              <a:ea typeface="Source Han Sans CN Regular" panose="020B0300000000000000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8563" y="3933190"/>
            <a:ext cx="4681220" cy="218694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稻壳儿_刀客儿出品_9"/>
          <p:cNvSpPr txBox="1"/>
          <p:nvPr/>
        </p:nvSpPr>
        <p:spPr>
          <a:xfrm>
            <a:off x="1351658" y="1149259"/>
            <a:ext cx="1586865" cy="46164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zh-CN" sz="2400" dirty="0">
                <a:latin typeface="Source Han Sans CN Regular" panose="020B0300000000000000" charset="-122"/>
                <a:ea typeface="Source Han Sans CN Regular" panose="020B0300000000000000" charset="-122"/>
              </a:rPr>
              <a:t>D</a:t>
            </a:r>
            <a:r>
              <a:rPr lang="zh-CN" altLang="en-US" sz="2400" dirty="0">
                <a:latin typeface="Source Han Sans CN Regular" panose="020B0300000000000000" charset="-122"/>
                <a:ea typeface="Source Han Sans CN Regular" panose="020B0300000000000000" charset="-122"/>
              </a:rPr>
              <a:t>ata level</a:t>
            </a:r>
            <a:endParaRPr lang="zh-CN" altLang="en-US" sz="2400" dirty="0">
              <a:latin typeface="Source Han Sans CN Regular" panose="020B0300000000000000" charset="-122"/>
              <a:ea typeface="Source Han Sans CN Regular" panose="020B0300000000000000" charset="-122"/>
            </a:endParaRPr>
          </a:p>
        </p:txBody>
      </p:sp>
      <p:sp>
        <p:nvSpPr>
          <p:cNvPr id="14" name="稻壳儿_刀客儿出品_10"/>
          <p:cNvSpPr txBox="1"/>
          <p:nvPr/>
        </p:nvSpPr>
        <p:spPr>
          <a:xfrm>
            <a:off x="6423722" y="1149259"/>
            <a:ext cx="1795780" cy="461645"/>
          </a:xfrm>
          <a:prstGeom prst="rect">
            <a:avLst/>
          </a:prstGeom>
          <a:noFill/>
        </p:spPr>
        <p:txBody>
          <a:bodyPr wrap="none" lIns="90000" tIns="46800" rIns="90000" bIns="46800" rtlCol="0">
            <a:spAutoFit/>
          </a:bodyPr>
          <a:lstStyle/>
          <a:p>
            <a:pPr algn="l"/>
            <a:r>
              <a:rPr lang="en-US" altLang="zh-CN" sz="2400" dirty="0">
                <a:latin typeface="Source Han Sans CN Regular" panose="020B0300000000000000" charset="-122"/>
                <a:ea typeface="Source Han Sans CN Regular" panose="020B0300000000000000" charset="-122"/>
              </a:rPr>
              <a:t>M</a:t>
            </a:r>
            <a:r>
              <a:rPr lang="zh-CN" altLang="en-US" sz="2400" dirty="0">
                <a:latin typeface="Source Han Sans CN Regular" panose="020B0300000000000000" charset="-122"/>
                <a:ea typeface="Source Han Sans CN Regular" panose="020B0300000000000000" charset="-122"/>
              </a:rPr>
              <a:t>odel level</a:t>
            </a:r>
            <a:endParaRPr lang="zh-CN" altLang="en-US" sz="2400" dirty="0">
              <a:latin typeface="Source Han Sans CN Regular" panose="020B0300000000000000" charset="-122"/>
              <a:ea typeface="Source Han Sans CN Regular" panose="020B03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27458" y="3933190"/>
            <a:ext cx="4681220" cy="218694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635" y="0"/>
            <a:ext cx="12192635" cy="641985"/>
          </a:xfrm>
          <a:prstGeom prst="rect">
            <a:avLst/>
          </a:prstGeom>
          <a:gradFill>
            <a:gsLst>
              <a:gs pos="37000">
                <a:srgbClr val="03A099">
                  <a:alpha val="10000"/>
                </a:srgbClr>
              </a:gs>
              <a:gs pos="100000">
                <a:srgbClr val="03A099">
                  <a:alpha val="40000"/>
                </a:srgbClr>
              </a:gs>
            </a:gsLst>
            <a:lin ang="10260000" scaled="0"/>
          </a:gra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  <p:sp>
        <p:nvSpPr>
          <p:cNvPr id="6" name="稻壳儿_刀客儿出品_5"/>
          <p:cNvSpPr txBox="1"/>
          <p:nvPr/>
        </p:nvSpPr>
        <p:spPr>
          <a:xfrm>
            <a:off x="695960" y="0"/>
            <a:ext cx="7329170" cy="6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ea"/>
              </a:rPr>
              <a:t>Challenges</a:t>
            </a:r>
            <a:endParaRPr lang="zh-CN" altLang="en-US" sz="2800" dirty="0">
              <a:solidFill>
                <a:schemeClr val="tx1"/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17065"/>
            <a:ext cx="5436000" cy="38880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90350" y="1917065"/>
            <a:ext cx="501650" cy="3888000"/>
          </a:xfrm>
          <a:prstGeom prst="rect">
            <a:avLst/>
          </a:prstGeom>
          <a:solidFill>
            <a:srgbClr val="03A099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  <p:sp>
        <p:nvSpPr>
          <p:cNvPr id="17" name="Title 2"/>
          <p:cNvSpPr txBox="1"/>
          <p:nvPr/>
        </p:nvSpPr>
        <p:spPr>
          <a:xfrm>
            <a:off x="6023610" y="1957705"/>
            <a:ext cx="3888105" cy="6438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>
                <a:latin typeface="+mj-ea"/>
                <a:cs typeface="+mn-ea"/>
                <a:sym typeface="+mn-ea"/>
              </a:rPr>
              <a:t>Current Status</a:t>
            </a:r>
            <a:endParaRPr lang="zh-CN" altLang="en-US">
              <a:latin typeface="+mj-ea"/>
              <a:cs typeface="+mn-ea"/>
              <a:sym typeface="+mn-ea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6023610" y="3164205"/>
            <a:ext cx="508190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ea"/>
              </a:rPr>
              <a:t>In practice, only NASA's climate data, which includes temperature, precipitation, sunlight, wind speed, and atmospheric pressure data, have been integrated to develop an initial expert model. This model can provide a basic forecast of whether the target region has the potential for photovoltaic or wind power generation.</a:t>
            </a:r>
            <a:endParaRPr lang="en-US" sz="1600" dirty="0">
              <a:solidFill>
                <a:schemeClr val="tx1"/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35" y="0"/>
            <a:ext cx="12192635" cy="641985"/>
          </a:xfrm>
          <a:prstGeom prst="rect">
            <a:avLst/>
          </a:prstGeom>
          <a:gradFill>
            <a:gsLst>
              <a:gs pos="37000">
                <a:srgbClr val="03A099">
                  <a:alpha val="10000"/>
                </a:srgbClr>
              </a:gs>
              <a:gs pos="100000">
                <a:srgbClr val="03A099">
                  <a:alpha val="40000"/>
                </a:srgbClr>
              </a:gs>
            </a:gsLst>
            <a:lin ang="10260000" scaled="0"/>
          </a:gra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  <p:sp>
        <p:nvSpPr>
          <p:cNvPr id="6" name="稻壳儿_刀客儿出品_5"/>
          <p:cNvSpPr txBox="1"/>
          <p:nvPr/>
        </p:nvSpPr>
        <p:spPr>
          <a:xfrm>
            <a:off x="695960" y="0"/>
            <a:ext cx="7329170" cy="6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lvl="0" algn="l">
              <a:lnSpc>
                <a:spcPct val="12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ea"/>
              </a:rPr>
              <a:t>Implementation Status</a:t>
            </a:r>
            <a:endParaRPr lang="zh-CN" altLang="en-US" sz="2800" dirty="0">
              <a:solidFill>
                <a:schemeClr val="tx1"/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22670" y="2890520"/>
            <a:ext cx="504000" cy="36000"/>
          </a:xfrm>
          <a:prstGeom prst="rect">
            <a:avLst/>
          </a:prstGeom>
          <a:solidFill>
            <a:srgbClr val="03A099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35" y="0"/>
            <a:ext cx="12192635" cy="641985"/>
          </a:xfrm>
          <a:prstGeom prst="rect">
            <a:avLst/>
          </a:prstGeom>
          <a:gradFill>
            <a:gsLst>
              <a:gs pos="37000">
                <a:srgbClr val="03A099">
                  <a:alpha val="10000"/>
                </a:srgbClr>
              </a:gs>
              <a:gs pos="100000">
                <a:srgbClr val="03A099">
                  <a:alpha val="40000"/>
                </a:srgbClr>
              </a:gs>
            </a:gsLst>
            <a:lin ang="10260000" scaled="0"/>
          </a:gra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fromWordArt="0" anchor="t" anchorCtr="0" forceAA="0" upright="0" compatLnSpc="1">
            <a:noAutofit/>
          </a:bodyPr>
          <a:p>
            <a:pPr lvl="0" algn="l"/>
            <a:endParaRPr lang="zh-CN" altLang="en-US">
              <a:sym typeface="Calibri"/>
            </a:endParaRPr>
          </a:p>
        </p:txBody>
      </p:sp>
      <p:sp>
        <p:nvSpPr>
          <p:cNvPr id="6" name="稻壳儿_刀客儿出品_5"/>
          <p:cNvSpPr txBox="1"/>
          <p:nvPr/>
        </p:nvSpPr>
        <p:spPr>
          <a:xfrm>
            <a:off x="695960" y="0"/>
            <a:ext cx="7329170" cy="6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lvl="0"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+mn-ea"/>
              </a:rPr>
              <a:t>Result</a:t>
            </a:r>
            <a:endParaRPr lang="en-US" altLang="zh-CN" sz="2800" dirty="0">
              <a:solidFill>
                <a:schemeClr val="tx1"/>
              </a:solidFill>
              <a:latin typeface="Source Han Sans CN Regular" panose="020B0300000000000000" charset="-122"/>
              <a:ea typeface="Source Han Sans CN Regular" panose="020B0300000000000000" charset="-122"/>
              <a:cs typeface="Source Han Sans CN Regular" panose="020B0300000000000000" charset="-122"/>
              <a:sym typeface="+mn-ea"/>
            </a:endParaRPr>
          </a:p>
        </p:txBody>
      </p:sp>
      <p:pic>
        <p:nvPicPr>
          <p:cNvPr id="2" name="图片 1" descr="地图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295" y="885825"/>
            <a:ext cx="9667875" cy="5086350"/>
          </a:xfrm>
          <a:prstGeom prst="rect">
            <a:avLst/>
          </a:prstGeom>
        </p:spPr>
      </p:pic>
      <p:pic>
        <p:nvPicPr>
          <p:cNvPr id="4" name="图片 3" descr="地图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35" y="5517515"/>
            <a:ext cx="9696450" cy="1219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图片 2" descr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3" name="矩形"/>
          <p:cNvSpPr/>
          <p:nvPr/>
        </p:nvSpPr>
        <p:spPr>
          <a:xfrm>
            <a:off x="-6985" y="0"/>
            <a:ext cx="12191365" cy="6858635"/>
          </a:xfrm>
          <a:prstGeom prst="rect">
            <a:avLst/>
          </a:prstGeom>
          <a:gradFill>
            <a:gsLst>
              <a:gs pos="0">
                <a:srgbClr val="30C04F">
                  <a:alpha val="39353"/>
                </a:srgbClr>
              </a:gs>
              <a:gs pos="100000">
                <a:schemeClr val="accent5">
                  <a:alpha val="39353"/>
                </a:schemeClr>
              </a:gs>
            </a:gsLst>
            <a:lin ang="2700000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>
            <a:noAutofit/>
          </a:bodyPr>
          <a:p>
            <a:pPr lvl="0" algn="l">
              <a:defRPr>
                <a:solidFill>
                  <a:srgbClr val="FFFFFF"/>
                </a:solidFill>
              </a:defRPr>
            </a:pPr>
            <a:endParaRPr>
              <a:sym typeface="+mn-ea"/>
            </a:endParaRPr>
          </a:p>
        </p:txBody>
      </p:sp>
      <p:sp>
        <p:nvSpPr>
          <p:cNvPr id="165" name="文本框 9"/>
          <p:cNvSpPr txBox="1"/>
          <p:nvPr/>
        </p:nvSpPr>
        <p:spPr>
          <a:xfrm>
            <a:off x="1122680" y="1701164"/>
            <a:ext cx="9352280" cy="1630045"/>
          </a:xfrm>
          <a:prstGeom prst="rect">
            <a:avLst/>
          </a:prstGeom>
          <a:ln w="12700">
            <a:miter lim="400000"/>
          </a:ln>
          <a:effectLst/>
        </p:spPr>
        <p:txBody>
          <a:bodyPr lIns="45719" rIns="45719">
            <a:spAutoFit/>
          </a:bodyPr>
          <a:lstStyle>
            <a:lvl1pPr>
              <a:defRPr sz="8400" b="1">
                <a:solidFill>
                  <a:srgbClr val="49747F"/>
                </a:solidFill>
                <a:latin typeface="Source Han Serif CN SemiBold" panose="02020300000000000000" charset="-122"/>
                <a:ea typeface="Source Han Serif CN SemiBold" panose="02020300000000000000" charset="-122"/>
                <a:cs typeface="Source Han Serif CN SemiBold" panose="02020300000000000000" charset="-122"/>
                <a:sym typeface="Source Han Serif CN SemiBold" panose="02020300000000000000" charset="-122"/>
              </a:defRPr>
            </a:lvl1pPr>
          </a:lstStyle>
          <a:p>
            <a:r>
              <a:rPr sz="10000">
                <a:solidFill>
                  <a:schemeClr val="bg1"/>
                </a:solidFill>
              </a:rPr>
              <a:t>Thank You!</a:t>
            </a:r>
            <a:endParaRPr sz="10000">
              <a:solidFill>
                <a:schemeClr val="bg1"/>
              </a:solidFill>
            </a:endParaRPr>
          </a:p>
        </p:txBody>
      </p:sp>
      <p:sp>
        <p:nvSpPr>
          <p:cNvPr id="166" name="圆角矩形"/>
          <p:cNvSpPr/>
          <p:nvPr/>
        </p:nvSpPr>
        <p:spPr>
          <a:xfrm>
            <a:off x="1193800" y="4338955"/>
            <a:ext cx="2063115" cy="398145"/>
          </a:xfrm>
          <a:prstGeom prst="roundRect">
            <a:avLst>
              <a:gd name="adj" fmla="val 50000"/>
            </a:avLst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87980"/>
                </a:solidFill>
              </a14:hiddenFill>
            </a:ext>
          </a:extLst>
        </p:spPr>
        <p:txBody>
          <a:bodyPr wrap="square" lIns="0" tIns="36195" rIns="0" bIns="0" numCol="1" anchor="ctr">
            <a:noAutofit/>
          </a:bodyPr>
          <a:lstStyle/>
          <a:p>
            <a:pPr algn="ctr">
              <a:defRPr>
                <a:solidFill>
                  <a:srgbClr val="49747F"/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Source Han Sans CN Regular" panose="020B0300000000000000" charset="-122"/>
              </a:defRPr>
            </a:pPr>
            <a:r>
              <a:rPr>
                <a:solidFill>
                  <a:schemeClr val="bg1"/>
                </a:solidFill>
                <a:sym typeface="+mn-ea"/>
              </a:rPr>
              <a:t>汇报人：陆仁贾</a:t>
            </a:r>
            <a:endParaRPr>
              <a:solidFill>
                <a:schemeClr val="bg1"/>
              </a:solidFill>
              <a:sym typeface="+mn-ea"/>
            </a:endParaRPr>
          </a:p>
        </p:txBody>
      </p:sp>
      <p:sp>
        <p:nvSpPr>
          <p:cNvPr id="169" name="圆角矩形"/>
          <p:cNvSpPr/>
          <p:nvPr/>
        </p:nvSpPr>
        <p:spPr>
          <a:xfrm>
            <a:off x="3447415" y="4338955"/>
            <a:ext cx="2607945" cy="398145"/>
          </a:xfrm>
          <a:prstGeom prst="roundRect">
            <a:avLst>
              <a:gd name="adj" fmla="val 50000"/>
            </a:avLst>
          </a:prstGeom>
          <a:noFill/>
          <a:ln w="6350" cap="flat">
            <a:solidFill>
              <a:schemeClr val="bg1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87980"/>
                </a:solidFill>
              </a14:hiddenFill>
            </a:ext>
          </a:extLst>
        </p:spPr>
        <p:txBody>
          <a:bodyPr wrap="square" lIns="0" tIns="36195" rIns="0" bIns="0" numCol="1" anchor="ctr">
            <a:noAutofit/>
          </a:bodyPr>
          <a:lstStyle/>
          <a:p>
            <a:pPr algn="ctr">
              <a:defRPr>
                <a:solidFill>
                  <a:srgbClr val="49747F"/>
                </a:solidFill>
                <a:latin typeface="Source Han Sans CN Regular" panose="020B0300000000000000" charset="-122"/>
                <a:ea typeface="Source Han Sans CN Regular" panose="020B0300000000000000" charset="-122"/>
                <a:cs typeface="Source Han Sans CN Regular" panose="020B0300000000000000" charset="-122"/>
                <a:sym typeface="Source Han Sans CN Regular" panose="020B0300000000000000" charset="-122"/>
              </a:defRPr>
            </a:pPr>
            <a:r>
              <a:rPr>
                <a:solidFill>
                  <a:schemeClr val="bg1"/>
                </a:solidFill>
                <a:sym typeface="+mn-ea"/>
              </a:rPr>
              <a:t>时间：2023年11月6日</a:t>
            </a:r>
            <a:endParaRPr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00FF"/>
      </a:hlink>
      <a:folHlink>
        <a:srgbClr val="FF00FF"/>
      </a:folHlink>
    </a:clrScheme>
    <a:fontScheme name="WPS">
      <a:majorFont>
        <a:latin typeface="SimSun"/>
        <a:ea typeface="SimSun"/>
        <a:cs typeface="SimSun"/>
      </a:majorFont>
      <a:minorFont>
        <a:latin typeface="Helvetica"/>
        <a:ea typeface="Helvetica"/>
        <a:cs typeface="Helvetica"/>
      </a:minorFont>
    </a:fontScheme>
    <a:fmtScheme name="WP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chemeClr val="accent3">
                <a:alpha val="60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>
          <a:outerShdw blurRad="101600" dist="50800" dir="5400000" rotWithShape="0">
            <a:schemeClr val="accent1">
              <a:alpha val="60000"/>
            </a:scheme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00FF"/>
      </a:hlink>
      <a:folHlink>
        <a:srgbClr val="FF00FF"/>
      </a:folHlink>
    </a:clrScheme>
    <a:fontScheme name="WPS">
      <a:majorFont>
        <a:latin typeface="SimSun"/>
        <a:ea typeface="SimSun"/>
        <a:cs typeface="SimSun"/>
      </a:majorFont>
      <a:minorFont>
        <a:latin typeface="Helvetica"/>
        <a:ea typeface="Helvetica"/>
        <a:cs typeface="Helvetica"/>
      </a:minorFont>
    </a:fontScheme>
    <a:fmtScheme name="WP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chemeClr val="accent3">
                <a:alpha val="60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>
          <a:outerShdw blurRad="101600" dist="50800" dir="5400000" rotWithShape="0">
            <a:schemeClr val="accent1">
              <a:alpha val="60000"/>
            </a:scheme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WPS 演示</Application>
  <PresentationFormat/>
  <Paragraphs>52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Helvetica Neue</vt:lpstr>
      <vt:lpstr>Arial</vt:lpstr>
      <vt:lpstr>宋体</vt:lpstr>
      <vt:lpstr>汉仪书宋二KW</vt:lpstr>
      <vt:lpstr>배달의민족 연성 OTF</vt:lpstr>
      <vt:lpstr>Thonburi</vt:lpstr>
      <vt:lpstr>クレー ミディアム</vt:lpstr>
      <vt:lpstr>Times Roman</vt:lpstr>
      <vt:lpstr>Lato</vt:lpstr>
      <vt:lpstr>苹方-简</vt:lpstr>
      <vt:lpstr>Source Han Sans CN Regular</vt:lpstr>
      <vt:lpstr>Source Han Sans CN Bold</vt:lpstr>
      <vt:lpstr>Source Han Sans CN</vt:lpstr>
      <vt:lpstr>Source Han Serif CN SemiBold</vt:lpstr>
      <vt:lpstr>Source Han Sans CN Light</vt:lpstr>
      <vt:lpstr>Times New Roman</vt:lpstr>
      <vt:lpstr>微软雅黑</vt:lpstr>
      <vt:lpstr>宋体</vt:lpstr>
      <vt:lpstr>Arial Unicode MS</vt:lpstr>
      <vt:lpstr>宋体</vt:lpstr>
      <vt:lpstr>Helvetica</vt:lpstr>
      <vt:lpstr>宋体</vt:lpstr>
      <vt:lpstr>Wingdings</vt:lpstr>
      <vt:lpstr>Times Roman</vt:lpstr>
      <vt:lpstr>クレー ミディアム</vt:lpstr>
      <vt:lpstr>배달의민족 연성 OTF</vt:lpstr>
      <vt:lpstr>Microsoft YaHei Regular</vt:lpstr>
      <vt:lpstr>Source Han Sans CN ExtraLight</vt:lpstr>
      <vt:lpstr>Source Han Sans CN Normal</vt:lpstr>
      <vt:lpstr>Source Han Sans CN Medium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yc</cp:lastModifiedBy>
  <cp:revision>148</cp:revision>
  <dcterms:created xsi:type="dcterms:W3CDTF">2023-11-06T12:15:58Z</dcterms:created>
  <dcterms:modified xsi:type="dcterms:W3CDTF">2023-11-06T12:15:58Z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D1354D38E467A84133A14865F4A20BEF_42</vt:lpwstr>
  </property>
  <property fmtid="{D5CDD505-2E9C-101B-9397-08002B2CF9AE}" pid="3" name="KSOProductBuildVer">
    <vt:lpwstr>2052-6.2.2.8394</vt:lpwstr>
  </property>
</Properties>
</file>